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56" r:id="rId4"/>
    <p:sldId id="258" r:id="rId5"/>
    <p:sldId id="266" r:id="rId6"/>
    <p:sldId id="267" r:id="rId7"/>
    <p:sldId id="268" r:id="rId8"/>
    <p:sldId id="269" r:id="rId9"/>
    <p:sldId id="270" r:id="rId10"/>
    <p:sldId id="271" r:id="rId11"/>
    <p:sldId id="272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582"/>
    <a:srgbClr val="1F3E83"/>
    <a:srgbClr val="A80000"/>
    <a:srgbClr val="244898"/>
    <a:srgbClr val="2754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1320-430E-4230-93BD-2036B2351057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8E79-3714-4049-B016-4A5AB1C82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68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1320-430E-4230-93BD-2036B2351057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8E79-3714-4049-B016-4A5AB1C82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980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1320-430E-4230-93BD-2036B2351057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8E79-3714-4049-B016-4A5AB1C82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719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9929D-98FC-46B2-AA83-2C06149AAF7B}" type="datetime1">
              <a:rPr lang="ru-RU"/>
              <a:pPr>
                <a:defRPr/>
              </a:pPr>
              <a:t>03.10.2021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38736-9186-440B-A863-EAF43983212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421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1320-430E-4230-93BD-2036B2351057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8E79-3714-4049-B016-4A5AB1C82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629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1320-430E-4230-93BD-2036B2351057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8E79-3714-4049-B016-4A5AB1C82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467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1320-430E-4230-93BD-2036B2351057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8E79-3714-4049-B016-4A5AB1C82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200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1320-430E-4230-93BD-2036B2351057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8E79-3714-4049-B016-4A5AB1C82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102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1320-430E-4230-93BD-2036B2351057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8E79-3714-4049-B016-4A5AB1C82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434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1320-430E-4230-93BD-2036B2351057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8E79-3714-4049-B016-4A5AB1C82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24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1320-430E-4230-93BD-2036B2351057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8E79-3714-4049-B016-4A5AB1C82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241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1320-430E-4230-93BD-2036B2351057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8E79-3714-4049-B016-4A5AB1C82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845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11320-430E-4230-93BD-2036B2351057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38E79-3714-4049-B016-4A5AB1C82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6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hyperlink" Target="https://&#1089;&#1086;&#1079;&#1074;&#1077;&#1079;&#1076;&#1080;&#1077;-&#1086;&#1088;&#1083;&#1072;.&#1088;&#1092;/" TargetMode="External"/><Relationship Id="rId7" Type="http://schemas.openxmlformats.org/officeDocument/2006/relationships/image" Target="../media/image1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ozvezdie@orel-region.ru" TargetMode="External"/><Relationship Id="rId5" Type="http://schemas.openxmlformats.org/officeDocument/2006/relationships/hyperlink" Target="https://vk.com/sozvezdieorla" TargetMode="External"/><Relationship Id="rId4" Type="http://schemas.openxmlformats.org/officeDocument/2006/relationships/hyperlink" Target="http://&#1094;&#1077;&#1085;&#1090;&#1088;.&#1089;&#1086;&#1079;&#1074;&#1077;&#1079;&#1076;&#1080;&#1077;-&#1086;&#1088;&#1083;&#1072;.&#1088;&#1092;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8"/>
          <p:cNvSpPr>
            <a:spLocks noChangeArrowheads="1"/>
          </p:cNvSpPr>
          <p:nvPr/>
        </p:nvSpPr>
        <p:spPr bwMode="auto">
          <a:xfrm>
            <a:off x="1714501" y="133351"/>
            <a:ext cx="9241367" cy="615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07" tIns="60953" rIns="121907" bIns="6095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chemeClr val="bg1"/>
                </a:solidFill>
              </a:rPr>
              <a:t>Бюджетное учреждение Орловской области дополнительного профессионального образования </a:t>
            </a:r>
          </a:p>
          <a:p>
            <a:pPr algn="ctr" eaLnBrk="1" hangingPunct="1"/>
            <a:r>
              <a:rPr lang="ru-RU" altLang="ru-RU" sz="1600" b="1" dirty="0">
                <a:solidFill>
                  <a:schemeClr val="bg1"/>
                </a:solidFill>
              </a:rPr>
              <a:t>«Институт развития образования»</a:t>
            </a:r>
          </a:p>
        </p:txBody>
      </p:sp>
      <p:sp>
        <p:nvSpPr>
          <p:cNvPr id="4104" name="Прямоугольник 9"/>
          <p:cNvSpPr>
            <a:spLocks noChangeArrowheads="1"/>
          </p:cNvSpPr>
          <p:nvPr/>
        </p:nvSpPr>
        <p:spPr bwMode="auto">
          <a:xfrm>
            <a:off x="6993854" y="5708651"/>
            <a:ext cx="3212328" cy="369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07" tIns="60953" rIns="121907" bIns="6095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chemeClr val="bg1"/>
                </a:solidFill>
                <a:latin typeface="PT Sans Narrow" charset="0"/>
                <a:ea typeface="Gotham Pro"/>
                <a:cs typeface="Gotham Pro"/>
              </a:rPr>
              <a:t>13 декабря </a:t>
            </a:r>
            <a:r>
              <a:rPr lang="ru-RU" altLang="ru-RU" sz="1600" b="1" dirty="0">
                <a:solidFill>
                  <a:schemeClr val="bg1"/>
                </a:solidFill>
                <a:latin typeface="PT Sans Narrow" charset="0"/>
                <a:ea typeface="Roboto"/>
                <a:cs typeface="Roboto"/>
              </a:rPr>
              <a:t>2017 г.,  г.  Москва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255463" y="975045"/>
            <a:ext cx="6720401" cy="807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491484" y="3114013"/>
            <a:ext cx="8781867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32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>
              <a:defRPr/>
            </a:pPr>
            <a:r>
              <a:rPr lang="ru-RU" sz="2400" dirty="0" smtClean="0">
                <a:solidFill>
                  <a:sysClr val="window" lastClr="FFFFFF"/>
                </a:solidFill>
              </a:rPr>
              <a:t>Региональная практика подготовки «одарённых» детей </a:t>
            </a:r>
            <a:br>
              <a:rPr lang="ru-RU" sz="2400" dirty="0" smtClean="0">
                <a:solidFill>
                  <a:sysClr val="window" lastClr="FFFFFF"/>
                </a:solidFill>
              </a:rPr>
            </a:br>
            <a:r>
              <a:rPr lang="ru-RU" sz="2400" dirty="0" smtClean="0">
                <a:solidFill>
                  <a:sysClr val="window" lastClr="FFFFFF"/>
                </a:solidFill>
              </a:rPr>
              <a:t>в условиях интеграции общего и дополнительного образования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 smtClean="0">
              <a:solidFill>
                <a:sysClr val="window" lastClr="FFFFFF"/>
              </a:solidFill>
              <a:effectLst/>
              <a:ea typeface="+mn-ea"/>
              <a:cs typeface="+mn-cs"/>
            </a:endParaRP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>
                <a:solidFill>
                  <a:sysClr val="window" lastClr="FFFFFF"/>
                </a:solidFill>
                <a:effectLst/>
                <a:ea typeface="+mn-ea"/>
                <a:cs typeface="+mn-cs"/>
              </a:rPr>
              <a:t>ОБРАЗОВАТЕЛЬНЫЙ ТРЕК 1</a:t>
            </a:r>
            <a:endParaRPr lang="ru-RU" sz="1800" dirty="0">
              <a:solidFill>
                <a:sysClr val="window" lastClr="FFFFFF"/>
              </a:solidFill>
              <a:effectLst/>
              <a:ea typeface="+mn-ea"/>
              <a:cs typeface="+mn-cs"/>
            </a:endParaRPr>
          </a:p>
          <a:p>
            <a:pPr lvl="0"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 bwMode="auto">
          <a:xfrm>
            <a:off x="3742125" y="4968408"/>
            <a:ext cx="5673003" cy="586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2800" kern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Arial" pitchFamily="34" charset="0"/>
              </a:rPr>
              <a:t>Орловская область/19 августа 2021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j-ea"/>
              <a:cs typeface="Arial" pitchFamily="34" charset="0"/>
            </a:endParaRPr>
          </a:p>
        </p:txBody>
      </p:sp>
      <p:pic>
        <p:nvPicPr>
          <p:cNvPr id="9" name="Picture 5" descr="https://kirovets-ptz.com/upload/iblock/884/207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73" y="216273"/>
            <a:ext cx="808074" cy="1091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Заголовок 2"/>
          <p:cNvSpPr txBox="1">
            <a:spLocks/>
          </p:cNvSpPr>
          <p:nvPr/>
        </p:nvSpPr>
        <p:spPr bwMode="auto">
          <a:xfrm>
            <a:off x="1061292" y="351020"/>
            <a:ext cx="5673003" cy="586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2800" kern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Arial" pitchFamily="34" charset="0"/>
              </a:rPr>
              <a:t>Департамент образования Орловской области</a:t>
            </a: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091362"/>
              </p:ext>
            </p:extLst>
          </p:nvPr>
        </p:nvGraphicFramePr>
        <p:xfrm>
          <a:off x="1288988" y="1163235"/>
          <a:ext cx="851025" cy="933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CorelDRAW" r:id="rId5" imgW="908280" imgH="997560" progId="">
                  <p:embed/>
                </p:oleObj>
              </mc:Choice>
              <mc:Fallback>
                <p:oleObj name="CorelDRAW" r:id="rId5" imgW="908280" imgH="99756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8988" y="1163235"/>
                        <a:ext cx="851025" cy="9332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Заголовок 2"/>
          <p:cNvSpPr txBox="1">
            <a:spLocks/>
          </p:cNvSpPr>
          <p:nvPr/>
        </p:nvSpPr>
        <p:spPr bwMode="auto">
          <a:xfrm>
            <a:off x="1934043" y="1251296"/>
            <a:ext cx="5673003" cy="586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2800" kern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Arial" pitchFamily="34" charset="0"/>
              </a:rPr>
              <a:t>БУ ОО ДПО «Институт развития образования»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019" y="1978083"/>
            <a:ext cx="1220146" cy="5769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97793" y="2067973"/>
            <a:ext cx="3571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БОУ </a:t>
            </a:r>
            <a:r>
              <a:rPr lang="ru-RU" sz="200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ОО </a:t>
            </a:r>
            <a:r>
              <a:rPr lang="ru-RU" sz="2000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«Созвездие Орла»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4320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Заголовок 2"/>
          <p:cNvSpPr txBox="1">
            <a:spLocks/>
          </p:cNvSpPr>
          <p:nvPr/>
        </p:nvSpPr>
        <p:spPr bwMode="auto">
          <a:xfrm>
            <a:off x="1520888" y="96665"/>
            <a:ext cx="86963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2800" kern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>
              <a:defRPr/>
            </a:pPr>
            <a:r>
              <a:rPr sz="3200" smtClean="0">
                <a:solidFill>
                  <a:sysClr val="window" lastClr="FFFFFF"/>
                </a:solidFill>
              </a:rPr>
              <a:t>Для проведения школьного этапа ВсОШ</a:t>
            </a:r>
            <a:r>
              <a:rPr sz="3200">
                <a:solidFill>
                  <a:sysClr val="window" lastClr="FFFFFF"/>
                </a:solidFill>
              </a:rPr>
              <a:t> </a:t>
            </a:r>
            <a:r>
              <a:rPr sz="3200" smtClean="0">
                <a:solidFill>
                  <a:sysClr val="window" lastClr="FFFFFF"/>
                </a:solidFill>
              </a:rPr>
              <a:t>необходимо:</a:t>
            </a:r>
          </a:p>
        </p:txBody>
      </p:sp>
      <p:sp>
        <p:nvSpPr>
          <p:cNvPr id="14" name="Объект 2"/>
          <p:cNvSpPr txBox="1">
            <a:spLocks/>
          </p:cNvSpPr>
          <p:nvPr/>
        </p:nvSpPr>
        <p:spPr bwMode="auto">
          <a:xfrm>
            <a:off x="475013" y="1319134"/>
            <a:ext cx="11294492" cy="461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ru-RU"/>
            </a:defPPr>
            <a:lvl1pPr marL="0" indent="0" algn="r">
              <a:spcBef>
                <a:spcPct val="20000"/>
              </a:spcBef>
              <a:buFont typeface="Arial" charset="0"/>
              <a:buNone/>
              <a:defRPr sz="1500" b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defRPr>
            </a:lvl1pPr>
            <a:lvl2pPr indent="0" algn="ctr">
              <a:spcBef>
                <a:spcPct val="20000"/>
              </a:spcBef>
              <a:buFont typeface="Arial" charset="0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2pPr>
            <a:lvl3pPr indent="0" algn="ctr">
              <a:spcBef>
                <a:spcPct val="20000"/>
              </a:spcBef>
              <a:buFont typeface="Arial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3pPr>
            <a:lvl4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4pPr>
            <a:lvl5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ru-RU" sz="800" u="sng" kern="0" dirty="0" smtClean="0">
              <a:solidFill>
                <a:srgbClr val="1F3E8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2800" u="sng" kern="0" dirty="0" smtClean="0">
                <a:solidFill>
                  <a:srgbClr val="1F3E83"/>
                </a:solidFill>
                <a:latin typeface="Times New Roman" pitchFamily="18" charset="0"/>
                <a:cs typeface="Times New Roman" pitchFamily="18" charset="0"/>
              </a:rPr>
              <a:t>ОБРАЗОВАТЕЛЬНЫМ ОРГАНИЗАЦИЯМ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1F3E83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rgbClr val="1F3E83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90488"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ru-RU" sz="2200" i="1" dirty="0" smtClean="0">
              <a:solidFill>
                <a:srgbClr val="1F3E83"/>
              </a:solidFill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sz="2200" i="1" dirty="0" smtClean="0">
                <a:solidFill>
                  <a:srgbClr val="1F3E83"/>
                </a:solidFill>
                <a:ea typeface="Times New Roman"/>
                <a:cs typeface="Times New Roman"/>
              </a:rPr>
              <a:t>провести разъяснительную работу с обучающимися и их родителями, ознакомить с Порядком проведения </a:t>
            </a:r>
            <a:r>
              <a:rPr lang="ru-RU" sz="2200" i="1" dirty="0" err="1" smtClean="0">
                <a:solidFill>
                  <a:srgbClr val="1F3E83"/>
                </a:solidFill>
                <a:ea typeface="Times New Roman"/>
                <a:cs typeface="Times New Roman"/>
              </a:rPr>
              <a:t>ВсОШ</a:t>
            </a:r>
            <a:r>
              <a:rPr lang="ru-RU" sz="2200" i="1" dirty="0" smtClean="0">
                <a:solidFill>
                  <a:srgbClr val="1F3E83"/>
                </a:solidFill>
                <a:ea typeface="Times New Roman"/>
                <a:cs typeface="Times New Roman"/>
              </a:rPr>
              <a:t>, сроках и местах проведения;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i="1" dirty="0" smtClean="0">
                <a:solidFill>
                  <a:srgbClr val="1F3E83"/>
                </a:solidFill>
                <a:ea typeface="Times New Roman"/>
                <a:cs typeface="Times New Roman"/>
              </a:rPr>
              <a:t>- собрать заявления и согласия на обработку персональных данных;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i="1" dirty="0" smtClean="0">
                <a:solidFill>
                  <a:srgbClr val="1F3E83"/>
                </a:solidFill>
                <a:ea typeface="Times New Roman"/>
                <a:cs typeface="Times New Roman"/>
              </a:rPr>
              <a:t>- разработать графики проведения олимпиады по параллелям;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i="1" dirty="0" smtClean="0">
                <a:solidFill>
                  <a:srgbClr val="1F3E83"/>
                </a:solidFill>
                <a:ea typeface="Times New Roman"/>
                <a:cs typeface="Times New Roman"/>
              </a:rPr>
              <a:t>- обеспечить доступ всех участников к технологической платформе;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200" i="1" dirty="0" smtClean="0">
                <a:solidFill>
                  <a:srgbClr val="1F3E83"/>
                </a:solidFill>
                <a:ea typeface="Times New Roman"/>
                <a:cs typeface="Times New Roman"/>
              </a:rPr>
              <a:t>создать условия и обеспечить качественную организацию проведения школьного этапа;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200" i="1" dirty="0" smtClean="0">
                <a:solidFill>
                  <a:srgbClr val="1F3E83"/>
                </a:solidFill>
                <a:ea typeface="Times New Roman"/>
                <a:cs typeface="Times New Roman"/>
              </a:rPr>
              <a:t>внести актуальные данные о количестве обучающихся в ФИС ОКО (до 05.09.2021 г.).</a:t>
            </a:r>
            <a:endParaRPr lang="ru-RU" sz="2200" i="1" dirty="0">
              <a:solidFill>
                <a:srgbClr val="1F3E83"/>
              </a:solidFill>
              <a:ea typeface="Times New Roman"/>
              <a:cs typeface="Times New Roman"/>
            </a:endParaRPr>
          </a:p>
        </p:txBody>
      </p:sp>
      <p:pic>
        <p:nvPicPr>
          <p:cNvPr id="8" name="Рисунок 7" descr="Отдел управлени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8523" y="1189378"/>
            <a:ext cx="1644730" cy="1239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18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Заголовок 2"/>
          <p:cNvSpPr txBox="1">
            <a:spLocks/>
          </p:cNvSpPr>
          <p:nvPr/>
        </p:nvSpPr>
        <p:spPr bwMode="auto">
          <a:xfrm>
            <a:off x="1520888" y="96665"/>
            <a:ext cx="86963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2800" kern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>
              <a:defRPr/>
            </a:pPr>
            <a:r>
              <a:rPr sz="3200" smtClean="0">
                <a:solidFill>
                  <a:sysClr val="window" lastClr="FFFFFF"/>
                </a:solidFill>
              </a:rPr>
              <a:t>Координатор проведения школьного этапа ВсОШ по шести предметам</a:t>
            </a:r>
          </a:p>
        </p:txBody>
      </p:sp>
      <p:sp>
        <p:nvSpPr>
          <p:cNvPr id="14" name="Объект 2"/>
          <p:cNvSpPr txBox="1">
            <a:spLocks/>
          </p:cNvSpPr>
          <p:nvPr/>
        </p:nvSpPr>
        <p:spPr bwMode="auto">
          <a:xfrm>
            <a:off x="5861133" y="1184224"/>
            <a:ext cx="6180446" cy="4751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ru-RU"/>
            </a:defPPr>
            <a:lvl1pPr marL="0" indent="0" algn="r">
              <a:spcBef>
                <a:spcPct val="20000"/>
              </a:spcBef>
              <a:buFont typeface="Arial" charset="0"/>
              <a:buNone/>
              <a:defRPr sz="1500" b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defRPr>
            </a:lvl1pPr>
            <a:lvl2pPr indent="0" algn="ctr">
              <a:spcBef>
                <a:spcPct val="20000"/>
              </a:spcBef>
              <a:buFont typeface="Arial" charset="0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2pPr>
            <a:lvl3pPr indent="0" algn="ctr">
              <a:spcBef>
                <a:spcPct val="20000"/>
              </a:spcBef>
              <a:buFont typeface="Arial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3pPr>
            <a:lvl4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4pPr>
            <a:lvl5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ru-RU" sz="800" u="sng" kern="0" dirty="0" smtClean="0">
              <a:solidFill>
                <a:srgbClr val="1F3E8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ru-RU" sz="800" u="sng" kern="0" dirty="0" smtClean="0">
              <a:solidFill>
                <a:srgbClr val="1F3E83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600" kern="0" dirty="0" smtClean="0">
                <a:solidFill>
                  <a:srgbClr val="1F3E83"/>
                </a:solidFill>
                <a:latin typeface="Times New Roman" pitchFamily="18" charset="0"/>
                <a:cs typeface="Times New Roman" pitchFamily="18" charset="0"/>
              </a:rPr>
              <a:t>БОУ ОО «СОЗВЕЗДИЕ ОРЛА»</a:t>
            </a:r>
            <a:endParaRPr kumimoji="0" lang="ru-RU" sz="2600" b="1" i="0" strike="noStrike" kern="0" cap="none" spc="0" normalizeH="0" baseline="0" noProof="0" dirty="0" smtClean="0">
              <a:ln>
                <a:noFill/>
              </a:ln>
              <a:solidFill>
                <a:srgbClr val="1F3E83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endParaRPr lang="ru-RU" sz="2400" b="0" i="1" dirty="0" smtClean="0">
              <a:solidFill>
                <a:srgbClr val="1F3E83"/>
              </a:solidFill>
              <a:latin typeface="Times New Roman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000" b="0" i="1" dirty="0" smtClean="0">
                <a:solidFill>
                  <a:srgbClr val="1F3E83"/>
                </a:solidFill>
                <a:latin typeface="Times New Roman"/>
                <a:ea typeface="Times New Roman"/>
                <a:cs typeface="Times New Roman"/>
              </a:rPr>
              <a:t>Приказ Департамента образования</a:t>
            </a:r>
          </a:p>
          <a:p>
            <a:pPr algn="ctr">
              <a:spcAft>
                <a:spcPts val="0"/>
              </a:spcAft>
            </a:pPr>
            <a:r>
              <a:rPr lang="ru-RU" sz="2000" b="0" i="1" dirty="0" smtClean="0">
                <a:solidFill>
                  <a:srgbClr val="1F3E83"/>
                </a:solidFill>
                <a:latin typeface="Times New Roman"/>
                <a:ea typeface="Times New Roman"/>
                <a:cs typeface="Times New Roman"/>
              </a:rPr>
              <a:t>Орловской области от 27 июля 2021 года № 1090</a:t>
            </a:r>
          </a:p>
          <a:p>
            <a:pPr algn="ctr">
              <a:spcAft>
                <a:spcPts val="0"/>
              </a:spcAft>
            </a:pPr>
            <a:endParaRPr lang="ru-RU" sz="2400" b="0" i="1" dirty="0" smtClean="0">
              <a:solidFill>
                <a:srgbClr val="1F3E83"/>
              </a:solidFill>
              <a:latin typeface="Times New Roman"/>
              <a:ea typeface="Times New Roman"/>
              <a:cs typeface="Times New Roman"/>
            </a:endParaRPr>
          </a:p>
          <a:p>
            <a:pPr algn="ctr"/>
            <a:r>
              <a:rPr lang="ru-RU" sz="2400" dirty="0" smtClean="0">
                <a:solidFill>
                  <a:srgbClr val="1F3E83"/>
                </a:solidFill>
                <a:hlinkClick r:id="rId3"/>
              </a:rPr>
              <a:t>https://созвездие-орла.рф</a:t>
            </a:r>
            <a:endParaRPr lang="ru-RU" sz="2400" dirty="0" smtClean="0">
              <a:solidFill>
                <a:srgbClr val="1F3E83"/>
              </a:solidFill>
            </a:endParaRPr>
          </a:p>
          <a:p>
            <a:pPr algn="ctr"/>
            <a:r>
              <a:rPr lang="en-US" sz="2400" u="sng" dirty="0">
                <a:solidFill>
                  <a:schemeClr val="accent5">
                    <a:lumMod val="75000"/>
                  </a:schemeClr>
                </a:solidFill>
                <a:hlinkClick r:id="rId4"/>
              </a:rPr>
              <a:t>http://</a:t>
            </a:r>
            <a:r>
              <a:rPr lang="ru-RU" sz="2400" u="sng" dirty="0" err="1">
                <a:solidFill>
                  <a:schemeClr val="accent5">
                    <a:lumMod val="75000"/>
                  </a:schemeClr>
                </a:solidFill>
                <a:hlinkClick r:id="rId4"/>
              </a:rPr>
              <a:t>центр.созвездие-орла.рф</a:t>
            </a:r>
            <a:endParaRPr lang="ru-RU" sz="2400" dirty="0"/>
          </a:p>
          <a:p>
            <a:pPr algn="ctr"/>
            <a:r>
              <a:rPr lang="en-US" sz="2400" dirty="0">
                <a:solidFill>
                  <a:srgbClr val="0070C0"/>
                </a:solidFill>
                <a:hlinkClick r:id="rId5"/>
              </a:rPr>
              <a:t>https://</a:t>
            </a:r>
            <a:r>
              <a:rPr lang="en-US" sz="2400" dirty="0" smtClean="0">
                <a:solidFill>
                  <a:srgbClr val="0070C0"/>
                </a:solidFill>
                <a:hlinkClick r:id="rId5"/>
              </a:rPr>
              <a:t>vk.com/sozvezdieorla</a:t>
            </a:r>
            <a:endParaRPr lang="ru-RU" sz="2400" dirty="0" smtClean="0">
              <a:solidFill>
                <a:srgbClr val="0070C0"/>
              </a:solidFill>
            </a:endParaRPr>
          </a:p>
          <a:p>
            <a:pPr algn="ctr"/>
            <a:r>
              <a:rPr lang="en-US" sz="2400" dirty="0">
                <a:hlinkClick r:id="rId6"/>
              </a:rPr>
              <a:t>sozvezdie@orel-region.ru</a:t>
            </a:r>
            <a:endParaRPr lang="ru-RU" sz="2400" dirty="0"/>
          </a:p>
          <a:p>
            <a:pPr algn="ctr"/>
            <a:endParaRPr lang="ru-RU" sz="2400" dirty="0" smtClean="0">
              <a:solidFill>
                <a:srgbClr val="1F3E83"/>
              </a:solidFill>
            </a:endParaRPr>
          </a:p>
          <a:p>
            <a:endParaRPr lang="ru-RU" sz="2800" dirty="0" smtClean="0">
              <a:solidFill>
                <a:srgbClr val="1F3E83"/>
              </a:solidFill>
            </a:endParaRPr>
          </a:p>
          <a:p>
            <a:pPr algn="ctr">
              <a:spcAft>
                <a:spcPts val="0"/>
              </a:spcAft>
            </a:pPr>
            <a:endParaRPr lang="ru-RU" sz="2400" b="0" dirty="0" smtClean="0">
              <a:solidFill>
                <a:srgbClr val="1F3E83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endParaRPr lang="ru-RU" sz="2400" b="0" i="1" dirty="0" smtClean="0">
              <a:solidFill>
                <a:srgbClr val="1F3E83"/>
              </a:solidFill>
              <a:latin typeface="Times New Roman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400" b="0" i="1" dirty="0" smtClean="0">
                <a:solidFill>
                  <a:srgbClr val="1F3E83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1800" b="0" i="1" dirty="0">
              <a:solidFill>
                <a:srgbClr val="1F3E83"/>
              </a:solidFill>
              <a:ea typeface="Times New Roman"/>
              <a:cs typeface="Times New Roman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Picture 1" descr="ЛОГОТИП ВЕКТ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1133" y="1398562"/>
            <a:ext cx="1064302" cy="597323"/>
          </a:xfrm>
          <a:prstGeom prst="rect">
            <a:avLst/>
          </a:prstGeom>
          <a:noFill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8183" y="1258193"/>
            <a:ext cx="5424768" cy="3765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218184" y="5237957"/>
            <a:ext cx="6135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i="1" u="sng" kern="0" dirty="0">
                <a:solidFill>
                  <a:srgbClr val="A7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Контактное лицо</a:t>
            </a:r>
            <a:r>
              <a:rPr lang="ru-RU" b="1" i="1" kern="0" dirty="0" smtClean="0">
                <a:solidFill>
                  <a:srgbClr val="A7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i="1" kern="0" dirty="0">
              <a:solidFill>
                <a:srgbClr val="A7151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i="1" kern="0" dirty="0">
                <a:solidFill>
                  <a:srgbClr val="A7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КУЧЕР Татьяна Александровна, заместитель директора</a:t>
            </a:r>
          </a:p>
        </p:txBody>
      </p:sp>
    </p:spTree>
    <p:extLst>
      <p:ext uri="{BB962C8B-B14F-4D97-AF65-F5344CB8AC3E}">
        <p14:creationId xmlns:p14="http://schemas.microsoft.com/office/powerpoint/2010/main" val="372318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9" name="Заголовок 1"/>
          <p:cNvSpPr txBox="1">
            <a:spLocks/>
          </p:cNvSpPr>
          <p:nvPr/>
        </p:nvSpPr>
        <p:spPr bwMode="auto">
          <a:xfrm>
            <a:off x="478465" y="2498216"/>
            <a:ext cx="8495414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32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Arial" pitchFamily="34" charset="0"/>
              </a:rPr>
              <a:t>ОРГАНИЗАЦИЯ ШКОЛЬНОГО ЭТАПА ВСОШ В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Arial" pitchFamily="34" charset="0"/>
              </a:rPr>
              <a:t> 2021/2022 УЧЕБНОМ ГОДУ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Arial" pitchFamily="34" charset="0"/>
              </a:rPr>
              <a:t>С ИСПОЛЬЗОВАНИЕМ ТЕХНОЛОГИЧЕСКОЙ ПЛАТФОРМЫ «СИРИУС.ОНЛАЙН»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j-ea"/>
              <a:cs typeface="Arial" pitchFamily="34" charset="0"/>
            </a:endParaRPr>
          </a:p>
        </p:txBody>
      </p:sp>
      <p:sp>
        <p:nvSpPr>
          <p:cNvPr id="20" name="Подзаголовок 2"/>
          <p:cNvSpPr txBox="1">
            <a:spLocks/>
          </p:cNvSpPr>
          <p:nvPr/>
        </p:nvSpPr>
        <p:spPr bwMode="auto">
          <a:xfrm>
            <a:off x="478465" y="5031143"/>
            <a:ext cx="7795401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lang="ru-RU" sz="2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Arial" pitchFamily="34" charset="0"/>
              </a:rPr>
              <a:t>КУЧЕР Татьяна Александровна,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Arial" pitchFamily="34" charset="0"/>
              </a:rPr>
              <a:t>БОУ ОО «Созвездие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Arial" pitchFamily="34" charset="0"/>
              </a:rPr>
              <a:t> Орла», заместитель директора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j-ea"/>
              <a:cs typeface="Arial" pitchFamily="34" charset="0"/>
            </a:endParaRPr>
          </a:p>
        </p:txBody>
      </p:sp>
      <p:sp>
        <p:nvSpPr>
          <p:cNvPr id="6" name="Заголовок 2"/>
          <p:cNvSpPr txBox="1">
            <a:spLocks/>
          </p:cNvSpPr>
          <p:nvPr/>
        </p:nvSpPr>
        <p:spPr bwMode="auto">
          <a:xfrm>
            <a:off x="2990688" y="370018"/>
            <a:ext cx="5673003" cy="586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2800" kern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Arial" pitchFamily="34" charset="0"/>
              </a:rPr>
              <a:t>Орловская область/19 августа 2021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j-ea"/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598" y="1242199"/>
            <a:ext cx="936593" cy="44283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72221" y="1223368"/>
            <a:ext cx="4382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БОУ ОО «Созвездие Орла»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852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Заголовок 2"/>
          <p:cNvSpPr txBox="1">
            <a:spLocks/>
          </p:cNvSpPr>
          <p:nvPr/>
        </p:nvSpPr>
        <p:spPr bwMode="auto">
          <a:xfrm>
            <a:off x="1520888" y="96665"/>
            <a:ext cx="86963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2800" kern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Arial" pitchFamily="34" charset="0"/>
              </a:rPr>
              <a:t>Принципы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j-ea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60085" y="2053652"/>
            <a:ext cx="718782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 smtClean="0">
                <a:solidFill>
                  <a:srgbClr val="204582"/>
                </a:solidFill>
                <a:latin typeface="Times New Roman" pitchFamily="18" charset="0"/>
                <a:cs typeface="Times New Roman" pitchFamily="18" charset="0"/>
              </a:rPr>
              <a:t>Формирование эффективной системы выявления, поддержки и развития способностей и талантов у детей          и молодежи, основанной на принципах справедливости, всеобщности и направленной на самоопределение                         и профессиональную ориентацию всех обучающихся.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1" dirty="0" smtClean="0">
              <a:solidFill>
                <a:srgbClr val="20458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1" dirty="0" smtClean="0">
              <a:solidFill>
                <a:srgbClr val="20458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i="1" dirty="0" smtClean="0">
                <a:solidFill>
                  <a:srgbClr val="204582"/>
                </a:solidFill>
                <a:latin typeface="Times New Roman" pitchFamily="18" charset="0"/>
                <a:cs typeface="Times New Roman" pitchFamily="18" charset="0"/>
              </a:rPr>
              <a:t>Указ </a:t>
            </a:r>
            <a:r>
              <a:rPr lang="ru-RU" sz="2000" i="1" dirty="0">
                <a:solidFill>
                  <a:srgbClr val="204582"/>
                </a:solidFill>
                <a:latin typeface="Times New Roman" pitchFamily="18" charset="0"/>
                <a:cs typeface="Times New Roman" pitchFamily="18" charset="0"/>
              </a:rPr>
              <a:t>Президента РФ от </a:t>
            </a:r>
            <a:r>
              <a:rPr lang="ru-RU" sz="2000" i="1" dirty="0" smtClean="0">
                <a:solidFill>
                  <a:srgbClr val="204582"/>
                </a:solidFill>
                <a:latin typeface="Times New Roman" pitchFamily="18" charset="0"/>
                <a:cs typeface="Times New Roman" pitchFamily="18" charset="0"/>
              </a:rPr>
              <a:t>21 июля 2020 </a:t>
            </a:r>
            <a:r>
              <a:rPr lang="ru-RU" sz="2000" i="1" dirty="0">
                <a:solidFill>
                  <a:srgbClr val="204582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2000" i="1" dirty="0" smtClean="0">
                <a:solidFill>
                  <a:srgbClr val="204582"/>
                </a:solidFill>
                <a:latin typeface="Times New Roman" pitchFamily="18" charset="0"/>
                <a:cs typeface="Times New Roman" pitchFamily="18" charset="0"/>
              </a:rPr>
              <a:t>№ 474</a:t>
            </a:r>
            <a:endParaRPr lang="ru-RU" sz="2000" i="1" dirty="0">
              <a:solidFill>
                <a:srgbClr val="20458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i="1" dirty="0" smtClean="0">
                <a:solidFill>
                  <a:srgbClr val="204582"/>
                </a:solidFill>
                <a:latin typeface="Times New Roman" pitchFamily="18" charset="0"/>
                <a:cs typeface="Times New Roman" pitchFamily="18" charset="0"/>
              </a:rPr>
              <a:t>«О национальных целях развития Российской Федерации на период до 2030 года» (</a:t>
            </a:r>
            <a:r>
              <a:rPr lang="ru-RU" sz="2000" i="1" dirty="0" err="1" smtClean="0">
                <a:solidFill>
                  <a:srgbClr val="204582"/>
                </a:solidFill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2000" i="1" dirty="0" smtClean="0">
                <a:solidFill>
                  <a:srgbClr val="204582"/>
                </a:solidFill>
                <a:latin typeface="Times New Roman" pitchFamily="18" charset="0"/>
                <a:cs typeface="Times New Roman" pitchFamily="18" charset="0"/>
              </a:rPr>
              <a:t>. «б» п. 2)</a:t>
            </a:r>
            <a:endParaRPr lang="ru-RU" sz="2000" i="1" dirty="0">
              <a:solidFill>
                <a:srgbClr val="20458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14535" y="1789011"/>
            <a:ext cx="19455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i="1" dirty="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1" name="Рисунок 10" descr="Путин В. В.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835" y="2241127"/>
            <a:ext cx="4203034" cy="269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50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Заголовок 2"/>
          <p:cNvSpPr txBox="1">
            <a:spLocks/>
          </p:cNvSpPr>
          <p:nvPr/>
        </p:nvSpPr>
        <p:spPr bwMode="auto">
          <a:xfrm>
            <a:off x="1520888" y="96665"/>
            <a:ext cx="86963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2800" kern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sz="3600" smtClean="0">
                <a:solidFill>
                  <a:sysClr val="window" lastClr="FFFFFF"/>
                </a:solidFill>
                <a:latin typeface="Calibri"/>
              </a:rPr>
              <a:t>Апробация в 2020/2021 уч. году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j-ea"/>
              <a:cs typeface="Arial" pitchFamily="34" charset="0"/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 bwMode="auto">
          <a:xfrm>
            <a:off x="4425003" y="1514007"/>
            <a:ext cx="7344502" cy="4317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ru-RU"/>
            </a:defPPr>
            <a:lvl1pPr marL="0" indent="0" algn="r">
              <a:spcBef>
                <a:spcPct val="20000"/>
              </a:spcBef>
              <a:buFont typeface="Arial" charset="0"/>
              <a:buNone/>
              <a:defRPr sz="1500" b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defRPr>
            </a:lvl1pPr>
            <a:lvl2pPr indent="0" algn="ctr">
              <a:spcBef>
                <a:spcPct val="20000"/>
              </a:spcBef>
              <a:buFont typeface="Arial" charset="0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2pPr>
            <a:lvl3pPr indent="0" algn="ctr">
              <a:spcBef>
                <a:spcPct val="20000"/>
              </a:spcBef>
              <a:buFont typeface="Arial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3pPr>
            <a:lvl4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4pPr>
            <a:lvl5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1F3E83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УЧАСТНИКИ: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rgbClr val="1F3E83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sz="2200" dirty="0" smtClean="0">
                <a:solidFill>
                  <a:srgbClr val="1F3E83"/>
                </a:solidFill>
                <a:latin typeface="Times New Roman" pitchFamily="18" charset="0"/>
                <a:cs typeface="Times New Roman" pitchFamily="18" charset="0"/>
              </a:rPr>
              <a:t> Воронежская область;	 - Тюменская область;</a:t>
            </a: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sz="2200" dirty="0" smtClean="0">
                <a:solidFill>
                  <a:srgbClr val="1F3E83"/>
                </a:solidFill>
                <a:latin typeface="Times New Roman" pitchFamily="18" charset="0"/>
                <a:cs typeface="Times New Roman" pitchFamily="18" charset="0"/>
              </a:rPr>
              <a:t> Нижегородская область;	 - Республика Дагестан;</a:t>
            </a: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sz="2200" dirty="0" smtClean="0">
                <a:solidFill>
                  <a:srgbClr val="1F3E83"/>
                </a:solidFill>
                <a:latin typeface="Times New Roman" pitchFamily="18" charset="0"/>
                <a:cs typeface="Times New Roman" pitchFamily="18" charset="0"/>
              </a:rPr>
              <a:t> Оренбургская область;	 - г. Севастополь;</a:t>
            </a: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sz="2200" dirty="0" smtClean="0">
                <a:solidFill>
                  <a:srgbClr val="1F3E83"/>
                </a:solidFill>
                <a:latin typeface="Times New Roman" pitchFamily="18" charset="0"/>
                <a:cs typeface="Times New Roman" pitchFamily="18" charset="0"/>
              </a:rPr>
              <a:t> Самарская область; 	 - г. Сочи.</a:t>
            </a: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69875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i="1" kern="0" dirty="0" smtClean="0">
                <a:solidFill>
                  <a:srgbClr val="1F3E83"/>
                </a:solidFill>
                <a:latin typeface="Times New Roman" pitchFamily="18" charset="0"/>
                <a:cs typeface="Times New Roman" pitchFamily="18" charset="0"/>
              </a:rPr>
              <a:t>Количество участников:</a:t>
            </a:r>
            <a:r>
              <a:rPr lang="ru-RU" sz="2800" b="0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sz="3600" kern="0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820 746 чел.</a:t>
            </a:r>
          </a:p>
          <a:p>
            <a:pPr marL="269875" algn="l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69875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i="1" kern="0" dirty="0" smtClean="0">
                <a:solidFill>
                  <a:srgbClr val="1F3E83"/>
                </a:solidFill>
                <a:latin typeface="Times New Roman" pitchFamily="18" charset="0"/>
                <a:cs typeface="Times New Roman" pitchFamily="18" charset="0"/>
              </a:rPr>
              <a:t>Количество ОО:	</a:t>
            </a:r>
            <a:r>
              <a:rPr lang="ru-RU" sz="2800" b="0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kern="0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92,5 %</a:t>
            </a:r>
            <a:endParaRPr kumimoji="0" lang="ru-RU" sz="3600" i="0" u="none" strike="noStrike" kern="0" cap="none" spc="0" normalizeH="0" baseline="0" noProof="0" dirty="0" smtClean="0">
              <a:ln>
                <a:noFill/>
              </a:ln>
              <a:solidFill>
                <a:srgbClr val="A8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ВсОШ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9843" y="2069737"/>
            <a:ext cx="4027152" cy="268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18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Заголовок 2"/>
          <p:cNvSpPr txBox="1">
            <a:spLocks/>
          </p:cNvSpPr>
          <p:nvPr/>
        </p:nvSpPr>
        <p:spPr bwMode="auto">
          <a:xfrm>
            <a:off x="1520888" y="96665"/>
            <a:ext cx="86963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2800" kern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>
              <a:defRPr/>
            </a:pPr>
            <a:r>
              <a:rPr sz="3600" smtClean="0">
                <a:solidFill>
                  <a:sysClr val="window" lastClr="FFFFFF"/>
                </a:solidFill>
                <a:latin typeface="Calibri"/>
              </a:rPr>
              <a:t>Орловская область </a:t>
            </a:r>
            <a:r>
              <a:rPr sz="3600" smtClean="0"/>
              <a:t>–</a:t>
            </a:r>
            <a:r>
              <a:rPr sz="3600" smtClean="0">
                <a:solidFill>
                  <a:sysClr val="window" lastClr="FFFFFF"/>
                </a:solidFill>
                <a:latin typeface="Calibri"/>
              </a:rPr>
              <a:t> 2021/2022 уч. год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j-ea"/>
              <a:cs typeface="Arial" pitchFamily="34" charset="0"/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 bwMode="auto">
          <a:xfrm>
            <a:off x="4425003" y="1274164"/>
            <a:ext cx="7344502" cy="4557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ru-RU"/>
            </a:defPPr>
            <a:lvl1pPr marL="0" indent="0" algn="r">
              <a:spcBef>
                <a:spcPct val="20000"/>
              </a:spcBef>
              <a:buFont typeface="Arial" charset="0"/>
              <a:buNone/>
              <a:defRPr sz="1500" b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defRPr>
            </a:lvl1pPr>
            <a:lvl2pPr indent="0" algn="ctr">
              <a:spcBef>
                <a:spcPct val="20000"/>
              </a:spcBef>
              <a:buFont typeface="Arial" charset="0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2pPr>
            <a:lvl3pPr indent="0" algn="ctr">
              <a:spcBef>
                <a:spcPct val="20000"/>
              </a:spcBef>
              <a:buFont typeface="Arial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3pPr>
            <a:lvl4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4pPr>
            <a:lvl5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1F3E83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ГРАФИК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200" kern="0" dirty="0" smtClean="0">
                <a:solidFill>
                  <a:srgbClr val="1F3E83"/>
                </a:solidFill>
                <a:latin typeface="Times New Roman" pitchFamily="18" charset="0"/>
                <a:cs typeface="Times New Roman" pitchFamily="18" charset="0"/>
              </a:rPr>
              <a:t>проведения школьного этапа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1F3E83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1F3E83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0" kern="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0" kern="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0" kern="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0" kern="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Департамент образовани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426" y="1648918"/>
            <a:ext cx="3673840" cy="3673840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036694" y="2383435"/>
          <a:ext cx="6145968" cy="3701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2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2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4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Дата проведения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29.09.2021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06.10.2021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13.10.2021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Астрономия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15.10.2021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20.10.2021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4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Информатика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27.10.2021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318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Заголовок 2"/>
          <p:cNvSpPr txBox="1">
            <a:spLocks/>
          </p:cNvSpPr>
          <p:nvPr/>
        </p:nvSpPr>
        <p:spPr bwMode="auto">
          <a:xfrm>
            <a:off x="1520888" y="96665"/>
            <a:ext cx="86963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2800" kern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>
              <a:defRPr/>
            </a:pPr>
            <a:r>
              <a:rPr sz="3600" smtClean="0">
                <a:solidFill>
                  <a:sysClr val="window" lastClr="FFFFFF"/>
                </a:solidFill>
                <a:latin typeface="Calibri"/>
              </a:rPr>
              <a:t>Краткий алгоритм проведения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j-ea"/>
              <a:cs typeface="Arial" pitchFamily="34" charset="0"/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 bwMode="auto">
          <a:xfrm>
            <a:off x="4425003" y="1274164"/>
            <a:ext cx="7344502" cy="4557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ru-RU"/>
            </a:defPPr>
            <a:lvl1pPr marL="0" indent="0" algn="r">
              <a:spcBef>
                <a:spcPct val="20000"/>
              </a:spcBef>
              <a:buFont typeface="Arial" charset="0"/>
              <a:buNone/>
              <a:defRPr sz="1500" b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defRPr>
            </a:lvl1pPr>
            <a:lvl2pPr indent="0" algn="ctr">
              <a:spcBef>
                <a:spcPct val="20000"/>
              </a:spcBef>
              <a:buFont typeface="Arial" charset="0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2pPr>
            <a:lvl3pPr indent="0" algn="ctr">
              <a:spcBef>
                <a:spcPct val="20000"/>
              </a:spcBef>
              <a:buFont typeface="Arial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3pPr>
            <a:lvl4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4pPr>
            <a:lvl5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9pPr>
          </a:lstStyle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0" kern="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0" kern="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0" kern="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0" kern="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27226" y="1289155"/>
          <a:ext cx="7390151" cy="4902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7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2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09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Этап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Используемая платформа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6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Семинар для организаторов</a:t>
                      </a:r>
                      <a:endParaRPr lang="ru-RU" sz="1800" dirty="0">
                        <a:solidFill>
                          <a:srgbClr val="1F3E8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marR="0" indent="1793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YouTube.com</a:t>
                      </a:r>
                      <a:endParaRPr lang="ru-RU" sz="1800" dirty="0">
                        <a:solidFill>
                          <a:srgbClr val="1F3E8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6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Пробный тур для организаторов</a:t>
                      </a:r>
                      <a:endParaRPr lang="ru-RU" sz="1800" dirty="0">
                        <a:solidFill>
                          <a:srgbClr val="1F3E8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indent="179388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uts.sirius.online</a:t>
                      </a:r>
                      <a:endParaRPr lang="ru-RU" sz="1800" dirty="0">
                        <a:solidFill>
                          <a:srgbClr val="1F3E8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6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Публикация кодов участников</a:t>
                      </a:r>
                      <a:endParaRPr lang="ru-RU" sz="1800" dirty="0">
                        <a:solidFill>
                          <a:srgbClr val="1F3E8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indent="179388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ФИС ОКО</a:t>
                      </a:r>
                      <a:endParaRPr lang="ru-RU" sz="1800" dirty="0">
                        <a:solidFill>
                          <a:srgbClr val="1F3E8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6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Выдача кодов участников</a:t>
                      </a:r>
                      <a:endParaRPr lang="ru-RU" sz="1800" dirty="0">
                        <a:solidFill>
                          <a:srgbClr val="1F3E8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indent="179388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самостоятельно в ОО</a:t>
                      </a:r>
                      <a:endParaRPr lang="ru-RU" sz="1800" dirty="0">
                        <a:solidFill>
                          <a:srgbClr val="1F3E8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6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Туры для участников</a:t>
                      </a:r>
                      <a:endParaRPr lang="ru-RU" sz="1800" dirty="0">
                        <a:solidFill>
                          <a:srgbClr val="1F3E8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marR="0" indent="1793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uts.sirius.online</a:t>
                      </a:r>
                      <a:endParaRPr lang="ru-RU" sz="1800" dirty="0" smtClean="0">
                        <a:solidFill>
                          <a:srgbClr val="1F3E8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07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Публикация предварительных результатов</a:t>
                      </a:r>
                      <a:endParaRPr lang="ru-RU" sz="1800" dirty="0">
                        <a:solidFill>
                          <a:srgbClr val="1F3E8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marR="0" indent="1793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uts.sirius.online</a:t>
                      </a:r>
                      <a:endParaRPr lang="ru-RU" sz="1800" dirty="0" smtClean="0">
                        <a:solidFill>
                          <a:srgbClr val="1F3E8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07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Публикация текстовых</a:t>
                      </a:r>
                      <a:r>
                        <a:rPr lang="ru-RU" sz="1800" baseline="0" dirty="0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видео-разборов</a:t>
                      </a:r>
                      <a:endParaRPr lang="ru-RU" sz="1800" dirty="0">
                        <a:solidFill>
                          <a:srgbClr val="1F3E8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indent="179388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Дистанционные образовательные </a:t>
                      </a:r>
                      <a:endParaRPr lang="en-US" sz="1800" dirty="0" smtClean="0">
                        <a:solidFill>
                          <a:srgbClr val="1F3E8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indent="179388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программы</a:t>
                      </a:r>
                      <a:endParaRPr lang="ru-RU" sz="1800" dirty="0">
                        <a:solidFill>
                          <a:srgbClr val="1F3E8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07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Обработка вопросов участников</a:t>
                      </a:r>
                      <a:endParaRPr lang="ru-RU" sz="1800" dirty="0">
                        <a:solidFill>
                          <a:srgbClr val="1F3E8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indent="179388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ОО, муниципалитетах,</a:t>
                      </a:r>
                      <a:r>
                        <a:rPr lang="ru-RU" sz="1800" baseline="0" dirty="0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области. При</a:t>
                      </a:r>
                      <a:endParaRPr lang="en-US" sz="1800" baseline="0" dirty="0" smtClean="0">
                        <a:solidFill>
                          <a:srgbClr val="1F3E8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indent="179388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необходимости – </a:t>
                      </a:r>
                      <a:r>
                        <a:rPr lang="en-US" sz="1800" baseline="0" dirty="0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info@sochisirius.ru</a:t>
                      </a:r>
                      <a:endParaRPr lang="ru-RU" sz="1800" dirty="0">
                        <a:solidFill>
                          <a:srgbClr val="1F3E8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07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Публикация окончательных</a:t>
                      </a:r>
                      <a:r>
                        <a:rPr lang="ru-RU" sz="1800" baseline="0" dirty="0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результатов</a:t>
                      </a:r>
                      <a:endParaRPr lang="ru-RU" sz="1800" dirty="0">
                        <a:solidFill>
                          <a:srgbClr val="1F3E8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marR="0" indent="1793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ФИС ОКО</a:t>
                      </a: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9" name="Рисунок 8" descr="Сириус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814" y="1879514"/>
            <a:ext cx="3420135" cy="300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18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Заголовок 2"/>
          <p:cNvSpPr txBox="1">
            <a:spLocks/>
          </p:cNvSpPr>
          <p:nvPr/>
        </p:nvSpPr>
        <p:spPr bwMode="auto">
          <a:xfrm>
            <a:off x="1520888" y="96665"/>
            <a:ext cx="86963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2800" kern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>
              <a:defRPr/>
            </a:pPr>
            <a:r>
              <a:rPr smtClean="0">
                <a:solidFill>
                  <a:sysClr val="window" lastClr="FFFFFF"/>
                </a:solidFill>
              </a:rPr>
              <a:t>Использование </a:t>
            </a:r>
            <a:r>
              <a:rPr>
                <a:solidFill>
                  <a:sysClr val="window" lastClr="FFFFFF"/>
                </a:solidFill>
              </a:rPr>
              <a:t>технологической </a:t>
            </a:r>
            <a:r>
              <a:rPr smtClean="0">
                <a:solidFill>
                  <a:sysClr val="window" lastClr="FFFFFF"/>
                </a:solidFill>
              </a:rPr>
              <a:t>платформы</a:t>
            </a:r>
          </a:p>
          <a:p>
            <a:pPr lvl="0">
              <a:defRPr/>
            </a:pPr>
            <a:r>
              <a:rPr smtClean="0">
                <a:solidFill>
                  <a:sysClr val="window" lastClr="FFFFFF"/>
                </a:solidFill>
              </a:rPr>
              <a:t>«Онлайн-курсы </a:t>
            </a:r>
            <a:r>
              <a:rPr>
                <a:solidFill>
                  <a:sysClr val="window" lastClr="FFFFFF"/>
                </a:solidFill>
              </a:rPr>
              <a:t>Образовательного центра «Сириус</a:t>
            </a:r>
            <a:r>
              <a:rPr smtClean="0">
                <a:solidFill>
                  <a:sysClr val="window" lastClr="FFFFFF"/>
                </a:solidFill>
              </a:rPr>
              <a:t>»</a:t>
            </a:r>
            <a:endParaRPr>
              <a:solidFill>
                <a:sysClr val="window" lastClr="FFFFFF"/>
              </a:solidFill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 bwMode="auto">
          <a:xfrm>
            <a:off x="4425003" y="1319134"/>
            <a:ext cx="7344502" cy="461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ru-RU"/>
            </a:defPPr>
            <a:lvl1pPr marL="0" indent="0" algn="r">
              <a:spcBef>
                <a:spcPct val="20000"/>
              </a:spcBef>
              <a:buFont typeface="Arial" charset="0"/>
              <a:buNone/>
              <a:defRPr sz="1500" b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defRPr>
            </a:lvl1pPr>
            <a:lvl2pPr indent="0" algn="ctr">
              <a:spcBef>
                <a:spcPct val="20000"/>
              </a:spcBef>
              <a:buFont typeface="Arial" charset="0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2pPr>
            <a:lvl3pPr indent="0" algn="ctr">
              <a:spcBef>
                <a:spcPct val="20000"/>
              </a:spcBef>
              <a:buFont typeface="Arial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3pPr>
            <a:lvl4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4pPr>
            <a:lvl5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1F3E83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ПЛЮСЫ: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rgbClr val="1F3E83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90488"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sz="2200" i="1" dirty="0" smtClean="0">
                <a:solidFill>
                  <a:srgbClr val="1F3E83"/>
                </a:solidFill>
                <a:cs typeface="Times New Roman" pitchFamily="18" charset="0"/>
              </a:rPr>
              <a:t>возможность вовлечения максимального количества обучающихся;</a:t>
            </a:r>
          </a:p>
          <a:p>
            <a:pPr marL="90488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sz="2200" i="1" kern="0" dirty="0" smtClean="0">
                <a:solidFill>
                  <a:srgbClr val="1F3E83"/>
                </a:solidFill>
                <a:cs typeface="Times New Roman" pitchFamily="18" charset="0"/>
              </a:rPr>
              <a:t> </a:t>
            </a:r>
            <a:r>
              <a:rPr lang="ru-RU" sz="2200" i="1" dirty="0" smtClean="0">
                <a:solidFill>
                  <a:srgbClr val="1F3E83"/>
                </a:solidFill>
                <a:ea typeface="Times New Roman"/>
              </a:rPr>
              <a:t>унификация заданий;</a:t>
            </a:r>
          </a:p>
          <a:p>
            <a:pPr marL="90488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F3E83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 </a:t>
            </a:r>
            <a:r>
              <a:rPr lang="ru-RU" sz="2200" i="1" dirty="0" smtClean="0">
                <a:solidFill>
                  <a:srgbClr val="1F3E83"/>
                </a:solidFill>
              </a:rPr>
              <a:t>обновленное, качественное содержание олимпиадных заданий</a:t>
            </a:r>
            <a:r>
              <a:rPr lang="ru-RU" sz="2200" dirty="0" smtClean="0">
                <a:solidFill>
                  <a:srgbClr val="1F3E83"/>
                </a:solidFill>
              </a:rPr>
              <a:t> ;</a:t>
            </a:r>
          </a:p>
          <a:p>
            <a:pPr marL="90488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F3E83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smtClean="0">
                <a:solidFill>
                  <a:srgbClr val="1F3E83"/>
                </a:solidFill>
              </a:rPr>
              <a:t>адекватность материала в части содержания, сложности и объективности оценивания;</a:t>
            </a:r>
          </a:p>
          <a:p>
            <a:pPr marL="90488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kumimoji="0" lang="ru-RU" sz="2200" b="0" i="1" u="none" strike="noStrike" kern="0" cap="none" spc="0" normalizeH="0" baseline="0" noProof="0" dirty="0" smtClean="0">
                <a:ln>
                  <a:noFill/>
                </a:ln>
                <a:solidFill>
                  <a:srgbClr val="1F3E83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smtClean="0">
                <a:solidFill>
                  <a:srgbClr val="1F3E83"/>
                </a:solidFill>
              </a:rPr>
              <a:t>прозрачность процедуры проведения олимпиады;</a:t>
            </a:r>
          </a:p>
          <a:p>
            <a:pPr marL="90488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kumimoji="0" lang="ru-RU" sz="2200" b="0" i="1" u="none" strike="noStrike" kern="0" cap="none" spc="0" normalizeH="0" baseline="0" noProof="0" dirty="0" smtClean="0">
                <a:ln>
                  <a:noFill/>
                </a:ln>
                <a:solidFill>
                  <a:srgbClr val="1F3E83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smtClean="0">
                <a:solidFill>
                  <a:srgbClr val="1F3E83"/>
                </a:solidFill>
              </a:rPr>
              <a:t>рост интереса к учебным предметам, повышение имиджа школьного этапа;</a:t>
            </a:r>
          </a:p>
          <a:p>
            <a:pPr marL="90488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F3E83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smtClean="0">
                <a:solidFill>
                  <a:srgbClr val="1F3E83"/>
                </a:solidFill>
              </a:rPr>
              <a:t>бесплатность.</a:t>
            </a:r>
            <a:endParaRPr kumimoji="0" lang="ru-RU" sz="2200" b="0" i="0" u="none" strike="noStrike" kern="0" cap="none" spc="0" normalizeH="0" baseline="0" noProof="0" dirty="0">
              <a:ln>
                <a:noFill/>
              </a:ln>
              <a:solidFill>
                <a:srgbClr val="1F3E83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ВсОШ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4852" y="2174668"/>
            <a:ext cx="4027152" cy="268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18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Заголовок 2"/>
          <p:cNvSpPr txBox="1">
            <a:spLocks/>
          </p:cNvSpPr>
          <p:nvPr/>
        </p:nvSpPr>
        <p:spPr bwMode="auto">
          <a:xfrm>
            <a:off x="1520888" y="96665"/>
            <a:ext cx="86963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2800" kern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>
              <a:defRPr/>
            </a:pPr>
            <a:r>
              <a:rPr dirty="0" smtClean="0">
                <a:solidFill>
                  <a:sysClr val="window" lastClr="FFFFFF"/>
                </a:solidFill>
              </a:rPr>
              <a:t>Использование </a:t>
            </a:r>
            <a:r>
              <a:rPr dirty="0">
                <a:solidFill>
                  <a:sysClr val="window" lastClr="FFFFFF"/>
                </a:solidFill>
              </a:rPr>
              <a:t>технологической </a:t>
            </a:r>
            <a:r>
              <a:rPr dirty="0" smtClean="0">
                <a:solidFill>
                  <a:sysClr val="window" lastClr="FFFFFF"/>
                </a:solidFill>
              </a:rPr>
              <a:t>платформы</a:t>
            </a:r>
          </a:p>
          <a:p>
            <a:pPr lvl="0">
              <a:defRPr/>
            </a:pPr>
            <a:r>
              <a:rPr dirty="0" smtClean="0">
                <a:solidFill>
                  <a:sysClr val="window" lastClr="FFFFFF"/>
                </a:solidFill>
              </a:rPr>
              <a:t>«Онлайн-курсы </a:t>
            </a:r>
            <a:r>
              <a:rPr dirty="0">
                <a:solidFill>
                  <a:sysClr val="window" lastClr="FFFFFF"/>
                </a:solidFill>
              </a:rPr>
              <a:t>Образовательного центра «Сириус</a:t>
            </a:r>
            <a:r>
              <a:rPr dirty="0" smtClean="0">
                <a:solidFill>
                  <a:sysClr val="window" lastClr="FFFFFF"/>
                </a:solidFill>
              </a:rPr>
              <a:t>»</a:t>
            </a:r>
            <a:endParaRPr dirty="0">
              <a:solidFill>
                <a:sysClr val="window" lastClr="FFFFFF"/>
              </a:solidFill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 bwMode="auto">
          <a:xfrm>
            <a:off x="4781862" y="1514007"/>
            <a:ext cx="7030387" cy="4092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ru-RU"/>
            </a:defPPr>
            <a:lvl1pPr marL="0" indent="0" algn="r">
              <a:spcBef>
                <a:spcPct val="20000"/>
              </a:spcBef>
              <a:buFont typeface="Arial" charset="0"/>
              <a:buNone/>
              <a:defRPr sz="1500" b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defRPr>
            </a:lvl1pPr>
            <a:lvl2pPr indent="0" algn="ctr">
              <a:spcBef>
                <a:spcPct val="20000"/>
              </a:spcBef>
              <a:buFont typeface="Arial" charset="0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2pPr>
            <a:lvl3pPr indent="0" algn="ctr">
              <a:spcBef>
                <a:spcPct val="20000"/>
              </a:spcBef>
              <a:buFont typeface="Arial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3pPr>
            <a:lvl4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4pPr>
            <a:lvl5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200" kern="0" dirty="0" smtClean="0">
                <a:solidFill>
                  <a:srgbClr val="1F3E83"/>
                </a:solidFill>
                <a:latin typeface="Times New Roman" pitchFamily="18" charset="0"/>
                <a:cs typeface="Times New Roman" pitchFamily="18" charset="0"/>
              </a:rPr>
              <a:t>	МИНУСЫ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1F3E83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rgbClr val="1F3E83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rgbClr val="1F3E83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90488" lvl="0" indent="534988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sz="2800" i="1" dirty="0" smtClean="0">
                <a:solidFill>
                  <a:srgbClr val="1F3E83"/>
                </a:solidFill>
              </a:rPr>
              <a:t>нехватка персональных компьютеров                в образовательных организациях</a:t>
            </a:r>
            <a:r>
              <a:rPr lang="ru-RU" sz="2800" i="1" dirty="0" smtClean="0">
                <a:solidFill>
                  <a:srgbClr val="1F3E83"/>
                </a:solidFill>
                <a:cs typeface="Times New Roman" pitchFamily="18" charset="0"/>
              </a:rPr>
              <a:t>;</a:t>
            </a:r>
          </a:p>
          <a:p>
            <a:pPr marL="90488" lvl="0" indent="534988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ru-RU" sz="2800" i="1" dirty="0" smtClean="0">
              <a:solidFill>
                <a:srgbClr val="1F3E83"/>
              </a:solidFill>
              <a:cs typeface="Times New Roman" pitchFamily="18" charset="0"/>
            </a:endParaRPr>
          </a:p>
          <a:p>
            <a:pPr marL="90488" indent="534988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sz="2800" i="1" kern="0" dirty="0" smtClean="0">
                <a:solidFill>
                  <a:srgbClr val="1F3E83"/>
                </a:solidFill>
                <a:cs typeface="Times New Roman" pitchFamily="18" charset="0"/>
              </a:rPr>
              <a:t> </a:t>
            </a:r>
            <a:r>
              <a:rPr lang="ru-RU" sz="2800" i="1" dirty="0" smtClean="0">
                <a:solidFill>
                  <a:srgbClr val="1F3E83"/>
                </a:solidFill>
              </a:rPr>
              <a:t>низкая скорость интернета                                   в образовательных организациях.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1F3E83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ВсОШ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4852" y="2174668"/>
            <a:ext cx="4027152" cy="268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18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Заголовок 2"/>
          <p:cNvSpPr txBox="1">
            <a:spLocks/>
          </p:cNvSpPr>
          <p:nvPr/>
        </p:nvSpPr>
        <p:spPr bwMode="auto">
          <a:xfrm>
            <a:off x="1520888" y="96665"/>
            <a:ext cx="86963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2800" kern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>
              <a:defRPr/>
            </a:pPr>
            <a:r>
              <a:rPr sz="3200" dirty="0" smtClean="0">
                <a:solidFill>
                  <a:sysClr val="window" lastClr="FFFFFF"/>
                </a:solidFill>
              </a:rPr>
              <a:t>Для проведения школьного этапа </a:t>
            </a:r>
            <a:r>
              <a:rPr sz="3200" dirty="0" err="1" smtClean="0">
                <a:solidFill>
                  <a:sysClr val="window" lastClr="FFFFFF"/>
                </a:solidFill>
              </a:rPr>
              <a:t>ВсОШ</a:t>
            </a:r>
            <a:r>
              <a:rPr sz="3200" dirty="0">
                <a:solidFill>
                  <a:sysClr val="window" lastClr="FFFFFF"/>
                </a:solidFill>
              </a:rPr>
              <a:t> </a:t>
            </a:r>
            <a:r>
              <a:rPr sz="3200" dirty="0" smtClean="0">
                <a:solidFill>
                  <a:sysClr val="window" lastClr="FFFFFF"/>
                </a:solidFill>
              </a:rPr>
              <a:t>необходимо:</a:t>
            </a:r>
          </a:p>
        </p:txBody>
      </p:sp>
      <p:sp>
        <p:nvSpPr>
          <p:cNvPr id="14" name="Объект 2"/>
          <p:cNvSpPr txBox="1">
            <a:spLocks/>
          </p:cNvSpPr>
          <p:nvPr/>
        </p:nvSpPr>
        <p:spPr bwMode="auto">
          <a:xfrm>
            <a:off x="839449" y="1319134"/>
            <a:ext cx="10930056" cy="461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ru-RU"/>
            </a:defPPr>
            <a:lvl1pPr marL="0" indent="0" algn="r">
              <a:spcBef>
                <a:spcPct val="20000"/>
              </a:spcBef>
              <a:buFont typeface="Arial" charset="0"/>
              <a:buNone/>
              <a:defRPr sz="1500" b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defRPr>
            </a:lvl1pPr>
            <a:lvl2pPr indent="0" algn="ctr">
              <a:spcBef>
                <a:spcPct val="20000"/>
              </a:spcBef>
              <a:buFont typeface="Arial" charset="0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2pPr>
            <a:lvl3pPr indent="0" algn="ctr">
              <a:spcBef>
                <a:spcPct val="20000"/>
              </a:spcBef>
              <a:buFont typeface="Arial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3pPr>
            <a:lvl4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4pPr>
            <a:lvl5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ru-RU" sz="800" u="sng" kern="0" dirty="0" smtClean="0">
              <a:solidFill>
                <a:srgbClr val="1F3E8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200" u="sng" kern="0" dirty="0" smtClean="0">
                <a:solidFill>
                  <a:srgbClr val="1F3E83"/>
                </a:solidFill>
                <a:latin typeface="Times New Roman" pitchFamily="18" charset="0"/>
                <a:cs typeface="Times New Roman" pitchFamily="18" charset="0"/>
              </a:rPr>
              <a:t>ОТДЕЛАМ ОБРАЗОВАНИЯ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1F3E83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rgbClr val="1F3E83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90488"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ru-RU" sz="2200" i="1" dirty="0" smtClean="0">
              <a:solidFill>
                <a:srgbClr val="1F3E83"/>
              </a:solidFill>
              <a:cs typeface="Times New Roman" pitchFamily="18" charset="0"/>
            </a:endParaRPr>
          </a:p>
          <a:p>
            <a:pPr marL="90488"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sz="2200" i="1" dirty="0" smtClean="0">
                <a:solidFill>
                  <a:srgbClr val="1F3E83"/>
                </a:solidFill>
                <a:cs typeface="Times New Roman" pitchFamily="18" charset="0"/>
              </a:rPr>
              <a:t>издать распорядительный акт о проведении школьного этапа (до 31.08.2021 г.);</a:t>
            </a:r>
          </a:p>
          <a:p>
            <a:pPr marL="90488"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ru-RU" sz="1400" i="1" dirty="0" smtClean="0">
              <a:solidFill>
                <a:srgbClr val="1F3E83"/>
              </a:solidFill>
              <a:cs typeface="Times New Roman" pitchFamily="18" charset="0"/>
            </a:endParaRPr>
          </a:p>
          <a:p>
            <a:pPr marL="90488"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sz="2200" i="1" dirty="0" smtClean="0">
                <a:solidFill>
                  <a:srgbClr val="1F3E83"/>
                </a:solidFill>
                <a:cs typeface="Times New Roman" pitchFamily="18" charset="0"/>
              </a:rPr>
              <a:t> определить лицо, ответственное в районе за организацию и сопровождение школьного этапа по шести предметам с использованием технологической платформы «</a:t>
            </a:r>
            <a:r>
              <a:rPr lang="ru-RU" sz="2200" i="1" dirty="0" err="1" smtClean="0">
                <a:solidFill>
                  <a:srgbClr val="1F3E83"/>
                </a:solidFill>
                <a:cs typeface="Times New Roman" pitchFamily="18" charset="0"/>
              </a:rPr>
              <a:t>Онлайн-курсы</a:t>
            </a:r>
            <a:r>
              <a:rPr lang="ru-RU" sz="2200" i="1" dirty="0" smtClean="0">
                <a:solidFill>
                  <a:srgbClr val="1F3E83"/>
                </a:solidFill>
                <a:cs typeface="Times New Roman" pitchFamily="18" charset="0"/>
              </a:rPr>
              <a:t> Образовательного центра «Сириус»;</a:t>
            </a:r>
          </a:p>
          <a:p>
            <a:pPr marL="90488"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ru-RU" sz="1400" i="1" dirty="0" smtClean="0">
              <a:solidFill>
                <a:srgbClr val="1F3E83"/>
              </a:solidFill>
              <a:cs typeface="Times New Roman" pitchFamily="18" charset="0"/>
            </a:endParaRPr>
          </a:p>
          <a:p>
            <a:pPr marL="90488"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sz="2200" i="1" dirty="0" smtClean="0">
                <a:solidFill>
                  <a:srgbClr val="1F3E83"/>
                </a:solidFill>
                <a:cs typeface="Times New Roman" pitchFamily="18" charset="0"/>
              </a:rPr>
              <a:t> передать в БОУ ОО «Созвездие Орла» сведения об ответственном лице;</a:t>
            </a:r>
          </a:p>
          <a:p>
            <a:pPr marL="90488"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ru-RU" sz="1400" i="1" dirty="0" smtClean="0">
              <a:solidFill>
                <a:srgbClr val="1F3E83"/>
              </a:solidFill>
              <a:cs typeface="Times New Roman" pitchFamily="18" charset="0"/>
            </a:endParaRPr>
          </a:p>
          <a:p>
            <a:pPr marL="90488"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sz="2200" i="1" dirty="0" smtClean="0">
                <a:solidFill>
                  <a:srgbClr val="1F3E83"/>
                </a:solidFill>
                <a:cs typeface="Times New Roman" pitchFamily="18" charset="0"/>
              </a:rPr>
              <a:t> утвердить состав оргкомитета (не менее 5 человек) и жюри школьного этапа;</a:t>
            </a:r>
          </a:p>
          <a:p>
            <a:pPr marL="90488"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ru-RU" sz="1400" i="1" dirty="0" smtClean="0">
              <a:solidFill>
                <a:srgbClr val="1F3E83"/>
              </a:solidFill>
              <a:cs typeface="Times New Roman" pitchFamily="18" charset="0"/>
            </a:endParaRPr>
          </a:p>
          <a:p>
            <a:pPr marL="90488"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sz="2200" i="1" dirty="0" smtClean="0">
                <a:solidFill>
                  <a:srgbClr val="1F3E83"/>
                </a:solidFill>
                <a:cs typeface="Times New Roman" pitchFamily="18" charset="0"/>
              </a:rPr>
              <a:t> утвердить места проведения школьного этапа.</a:t>
            </a:r>
          </a:p>
        </p:txBody>
      </p:sp>
      <p:pic>
        <p:nvPicPr>
          <p:cNvPr id="8" name="Рисунок 7" descr="Отдел управлени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5291" y="1204369"/>
            <a:ext cx="1644730" cy="1239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18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517</Words>
  <Application>Microsoft Office PowerPoint</Application>
  <PresentationFormat>Широкоэкранный</PresentationFormat>
  <Paragraphs>155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Gotham Pro</vt:lpstr>
      <vt:lpstr>PT Sans Narrow</vt:lpstr>
      <vt:lpstr>Roboto</vt:lpstr>
      <vt:lpstr>Times New Roman</vt:lpstr>
      <vt:lpstr>Тема Office</vt:lpstr>
      <vt:lpstr>CorelDRAW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</dc:creator>
  <cp:lastModifiedBy>Пользователь</cp:lastModifiedBy>
  <cp:revision>77</cp:revision>
  <dcterms:created xsi:type="dcterms:W3CDTF">2021-08-11T07:30:18Z</dcterms:created>
  <dcterms:modified xsi:type="dcterms:W3CDTF">2021-10-03T04:41:00Z</dcterms:modified>
</cp:coreProperties>
</file>